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5" r:id="rId4"/>
    <p:sldId id="259" r:id="rId5"/>
    <p:sldId id="297" r:id="rId6"/>
    <p:sldId id="261" r:id="rId7"/>
    <p:sldId id="263" r:id="rId8"/>
    <p:sldId id="264" r:id="rId9"/>
    <p:sldId id="265" r:id="rId10"/>
    <p:sldId id="267" r:id="rId11"/>
    <p:sldId id="306" r:id="rId12"/>
    <p:sldId id="303" r:id="rId13"/>
    <p:sldId id="270" r:id="rId14"/>
    <p:sldId id="308" r:id="rId15"/>
    <p:sldId id="309" r:id="rId16"/>
    <p:sldId id="305" r:id="rId17"/>
    <p:sldId id="269" r:id="rId18"/>
    <p:sldId id="272" r:id="rId19"/>
    <p:sldId id="310" r:id="rId20"/>
    <p:sldId id="274" r:id="rId21"/>
    <p:sldId id="275" r:id="rId22"/>
    <p:sldId id="30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EDE96-7CB8-490D-B909-2B575A57398E}" type="datetimeFigureOut">
              <a:rPr lang="en-US" smtClean="0"/>
              <a:pPr/>
              <a:t>6/19/2012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7ED93-5603-4F40-83F0-8B76C7804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33000" contrast="-26000"/>
          </a:blip>
          <a:srcRect/>
          <a:stretch>
            <a:fillRect/>
          </a:stretch>
        </p:blipFill>
        <p:spPr bwMode="auto">
          <a:xfrm>
            <a:off x="1295400" y="609600"/>
            <a:ext cx="6324600" cy="5843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00200" y="914400"/>
            <a:ext cx="5653471" cy="52322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Second Order Gravitational Self-Force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2971800"/>
            <a:ext cx="2322815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Samuel </a:t>
            </a:r>
            <a:r>
              <a:rPr lang="en-US" dirty="0" err="1" smtClean="0"/>
              <a:t>Gralla</a:t>
            </a:r>
            <a:endParaRPr lang="en-US" dirty="0" smtClean="0"/>
          </a:p>
          <a:p>
            <a:pPr algn="ctr"/>
            <a:r>
              <a:rPr lang="en-US" dirty="0" smtClean="0"/>
              <a:t>University of Maryland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29000" y="5181600"/>
            <a:ext cx="1845442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Capra 2012, UMD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29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/>
              <a:t>Our choice of “singular field”:</a:t>
            </a:r>
            <a:endParaRPr lang="en-US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304800"/>
            <a:ext cx="4652962" cy="303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2000" y="22098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(expressed in a local inertial coordinate system of the background metric about the background worldline)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35052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claim is that the </a:t>
            </a:r>
            <a:r>
              <a:rPr lang="en-US" u="sng" dirty="0" smtClean="0"/>
              <a:t>general solution</a:t>
            </a:r>
            <a:r>
              <a:rPr lang="en-US" dirty="0" smtClean="0"/>
              <a:t> has h-</a:t>
            </a:r>
            <a:r>
              <a:rPr lang="en-US" dirty="0" err="1" smtClean="0"/>
              <a:t>h</a:t>
            </a:r>
            <a:r>
              <a:rPr lang="en-US" baseline="30000" dirty="0" err="1" smtClean="0"/>
              <a:t>S</a:t>
            </a:r>
            <a:r>
              <a:rPr lang="en-US" dirty="0" smtClean="0"/>
              <a:t> sufficiently regular </a:t>
            </a:r>
            <a:r>
              <a:rPr lang="en-US" i="1" dirty="0" smtClean="0"/>
              <a:t>when h is expressed in a particular gauge </a:t>
            </a:r>
            <a:r>
              <a:rPr lang="en-US" dirty="0" smtClean="0"/>
              <a:t>(“P gauge”).</a:t>
            </a:r>
          </a:p>
          <a:p>
            <a:endParaRPr lang="en-US" dirty="0" smtClean="0"/>
          </a:p>
          <a:p>
            <a:r>
              <a:rPr lang="en-US" dirty="0" smtClean="0"/>
              <a:t>But now consider any </a:t>
            </a:r>
            <a:r>
              <a:rPr lang="en-US" i="1" dirty="0" smtClean="0"/>
              <a:t>smoothly related </a:t>
            </a:r>
            <a:r>
              <a:rPr lang="en-US" dirty="0" smtClean="0"/>
              <a:t>gauge (“P-smooth gauges”),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4895850"/>
            <a:ext cx="29813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57800" y="4972050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(Xi smooth)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800" y="5562600"/>
            <a:ext cx="5123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 is of course still true that h-</a:t>
            </a:r>
            <a:r>
              <a:rPr lang="en-US" dirty="0" err="1" smtClean="0"/>
              <a:t>h</a:t>
            </a:r>
            <a:r>
              <a:rPr lang="en-US" baseline="30000" dirty="0" err="1" smtClean="0"/>
              <a:t>S</a:t>
            </a:r>
            <a:r>
              <a:rPr lang="en-US" dirty="0" smtClean="0"/>
              <a:t> is sufficiently regular.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0332" y="533400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 we have a “singular field” and a corresponding class of gauges such that h-</a:t>
            </a:r>
            <a:r>
              <a:rPr lang="en-US" dirty="0" err="1" smtClean="0"/>
              <a:t>h</a:t>
            </a:r>
            <a:r>
              <a:rPr lang="en-US" baseline="30000" dirty="0" err="1" smtClean="0"/>
              <a:t>S</a:t>
            </a:r>
            <a:r>
              <a:rPr lang="en-US" dirty="0" smtClean="0"/>
              <a:t> is always sufficiently regular.</a:t>
            </a:r>
          </a:p>
          <a:p>
            <a:endParaRPr lang="en-US" dirty="0" smtClean="0"/>
          </a:p>
          <a:p>
            <a:r>
              <a:rPr lang="en-US" dirty="0" smtClean="0"/>
              <a:t>Choose an arbitrary extension of </a:t>
            </a:r>
            <a:r>
              <a:rPr lang="en-US" dirty="0" err="1" smtClean="0"/>
              <a:t>h</a:t>
            </a:r>
            <a:r>
              <a:rPr lang="en-US" baseline="30000" dirty="0" err="1" smtClean="0"/>
              <a:t>S</a:t>
            </a:r>
            <a:r>
              <a:rPr lang="en-US" dirty="0" smtClean="0"/>
              <a:t> to the entire manifold and define 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7132" y="3073788"/>
            <a:ext cx="2799184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08344" y="3533336"/>
            <a:ext cx="102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becomes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1905000"/>
            <a:ext cx="1447800" cy="399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4092524"/>
            <a:ext cx="368046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4953000" y="4016324"/>
            <a:ext cx="22860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76800" y="3711524"/>
            <a:ext cx="903132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Can drop!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1004668" y="473026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right-hand-side is the “effective source” and is C^0.  No more </a:t>
            </a:r>
            <a:br>
              <a:rPr lang="en-US" dirty="0" smtClean="0"/>
            </a:br>
            <a:r>
              <a:rPr lang="en-US" dirty="0" smtClean="0"/>
              <a:t>“singular boundary condition”.  Numerical integrators happy.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10000" y="1905000"/>
            <a:ext cx="3373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(hats denote extended quantities)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56604" y="2444260"/>
            <a:ext cx="2532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Then Einstein’s equation,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66800" y="5610664"/>
            <a:ext cx="762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Pick initial/boundary conditions representing the physics of interest and pick any gauge condition (such as Lorenz on </a:t>
            </a:r>
            <a:r>
              <a:rPr lang="en-US" dirty="0" err="1" smtClean="0">
                <a:solidFill>
                  <a:schemeClr val="tx2"/>
                </a:solidFill>
              </a:rPr>
              <a:t>h</a:t>
            </a:r>
            <a:r>
              <a:rPr lang="en-US" baseline="30000" dirty="0" err="1" smtClean="0">
                <a:solidFill>
                  <a:schemeClr val="tx2"/>
                </a:solidFill>
              </a:rPr>
              <a:t>R</a:t>
            </a:r>
            <a:r>
              <a:rPr lang="en-US" dirty="0" smtClean="0">
                <a:solidFill>
                  <a:schemeClr val="tx2"/>
                </a:solidFill>
              </a:rPr>
              <a:t>) such that </a:t>
            </a:r>
            <a:r>
              <a:rPr lang="en-US" dirty="0" err="1" smtClean="0">
                <a:solidFill>
                  <a:schemeClr val="tx2"/>
                </a:solidFill>
              </a:rPr>
              <a:t>h</a:t>
            </a:r>
            <a:r>
              <a:rPr lang="en-US" baseline="30000" dirty="0" err="1" smtClean="0">
                <a:solidFill>
                  <a:schemeClr val="tx2"/>
                </a:solidFill>
              </a:rPr>
              <a:t>R</a:t>
            </a:r>
            <a:r>
              <a:rPr lang="en-US" dirty="0" smtClean="0">
                <a:solidFill>
                  <a:schemeClr val="tx2"/>
                </a:solidFill>
              </a:rPr>
              <a:t> is C^2.  </a:t>
            </a:r>
            <a:r>
              <a:rPr lang="en-US" b="1" dirty="0" smtClean="0">
                <a:solidFill>
                  <a:schemeClr val="tx2"/>
                </a:solidFill>
              </a:rPr>
              <a:t>Then h = </a:t>
            </a:r>
            <a:r>
              <a:rPr lang="en-US" b="1" dirty="0" err="1" smtClean="0">
                <a:solidFill>
                  <a:schemeClr val="tx2"/>
                </a:solidFill>
              </a:rPr>
              <a:t>h</a:t>
            </a:r>
            <a:r>
              <a:rPr lang="en-US" b="1" baseline="30000" dirty="0" err="1" smtClean="0">
                <a:solidFill>
                  <a:schemeClr val="tx2"/>
                </a:solidFill>
              </a:rPr>
              <a:t>R</a:t>
            </a:r>
            <a:r>
              <a:rPr lang="en-US" b="1" dirty="0" err="1" smtClean="0">
                <a:solidFill>
                  <a:schemeClr val="tx2"/>
                </a:solidFill>
              </a:rPr>
              <a:t>+h</a:t>
            </a:r>
            <a:r>
              <a:rPr lang="en-US" b="1" baseline="30000" dirty="0" err="1" smtClean="0">
                <a:solidFill>
                  <a:schemeClr val="tx2"/>
                </a:solidFill>
              </a:rPr>
              <a:t>S</a:t>
            </a:r>
            <a:r>
              <a:rPr lang="en-US" b="1" dirty="0" smtClean="0">
                <a:solidFill>
                  <a:schemeClr val="tx2"/>
                </a:solidFill>
              </a:rPr>
              <a:t> is the physical metric perturbation expressed in a P-smooth gauge.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28800" y="4038600"/>
            <a:ext cx="2438400" cy="6096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2100" y="2647950"/>
            <a:ext cx="46863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88256" y="381000"/>
            <a:ext cx="5022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Effective source at second order:</a:t>
            </a:r>
            <a:endParaRPr lang="en-US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762000" y="37338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 subtlety: a smooth gauge transformation changes j by a singular amount!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429000" y="3276600"/>
            <a:ext cx="213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(explicit expressions given)</a:t>
            </a:r>
            <a:endParaRPr lang="en-US" sz="1400" dirty="0"/>
          </a:p>
        </p:txBody>
      </p:sp>
      <p:cxnSp>
        <p:nvCxnSpPr>
          <p:cNvPr id="52" name="Straight Arrow Connector 51"/>
          <p:cNvCxnSpPr/>
          <p:nvPr/>
        </p:nvCxnSpPr>
        <p:spPr>
          <a:xfrm flipH="1" flipV="1">
            <a:off x="5029200" y="3124200"/>
            <a:ext cx="762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 flipV="1">
            <a:off x="2819400" y="3124200"/>
            <a:ext cx="8382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 flipV="1">
            <a:off x="4191000" y="3124200"/>
            <a:ext cx="762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800" y="1219200"/>
            <a:ext cx="995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have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994012" y="1219200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705600" y="1219200"/>
            <a:ext cx="182614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j ~ 1/r^2 near r=0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85800" y="18288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remove the “singular boundary condition” find </a:t>
            </a:r>
            <a:r>
              <a:rPr lang="en-US" i="1" dirty="0" smtClean="0"/>
              <a:t>the general solution</a:t>
            </a:r>
            <a:r>
              <a:rPr lang="en-US" dirty="0" smtClean="0"/>
              <a:t> in a </a:t>
            </a:r>
            <a:r>
              <a:rPr lang="en-US" i="1" dirty="0" smtClean="0"/>
              <a:t>particular gauge</a:t>
            </a:r>
            <a:r>
              <a:rPr lang="en-US" dirty="0" smtClean="0"/>
              <a:t> in series in r.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0468" y="1171136"/>
            <a:ext cx="4114800" cy="4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1710396" y="1143000"/>
            <a:ext cx="67818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8212" y="4724400"/>
            <a:ext cx="4610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3040812" y="4267200"/>
            <a:ext cx="1152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also singular!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2126412" y="4267200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singular</a:t>
            </a:r>
            <a:endParaRPr lang="en-US" sz="1400" dirty="0"/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2126412" y="4572000"/>
            <a:ext cx="2286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3117012" y="4572000"/>
            <a:ext cx="2286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317412" y="4876800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(xi, Xi smooth)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838200" y="5638800"/>
            <a:ext cx="5545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must include the second term in the singular field </a:t>
            </a:r>
            <a:r>
              <a:rPr lang="en-US" dirty="0" err="1" smtClean="0"/>
              <a:t>j</a:t>
            </a:r>
            <a:r>
              <a:rPr lang="en-US" baseline="30000" dirty="0" err="1" smtClean="0"/>
              <a:t>S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We need to determine xi!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381000"/>
            <a:ext cx="2317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Determining xi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71732" y="1066800"/>
            <a:ext cx="589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gave a prescription for computing h in a P-smooth gauge,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524000"/>
            <a:ext cx="29813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953000" y="1600200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(Xi smooth)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1732" y="2133600"/>
            <a:ext cx="6848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Now that we know h we need to “invert” this equation and solve for xi.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3524" y="2667000"/>
            <a:ext cx="74136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Recall that </a:t>
            </a:r>
            <a:r>
              <a:rPr lang="en-US" dirty="0" err="1" smtClean="0"/>
              <a:t>h</a:t>
            </a:r>
            <a:r>
              <a:rPr lang="en-US" baseline="30000" dirty="0" err="1" smtClean="0"/>
              <a:t>P</a:t>
            </a:r>
            <a:r>
              <a:rPr lang="en-US" dirty="0" smtClean="0"/>
              <a:t> contains free functions.  It turns out these are determined uniquely by h and xi.  Then we have an equation just for xi.  After some work we find a complicated expression for the general solution, which depends on 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1066800" y="3886200"/>
            <a:ext cx="449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1) Background curvature</a:t>
            </a:r>
          </a:p>
          <a:p>
            <a:endParaRPr lang="en-US" dirty="0" smtClean="0"/>
          </a:p>
          <a:p>
            <a:r>
              <a:rPr lang="en-US" dirty="0" smtClean="0"/>
              <a:t>2) The regular field</a:t>
            </a:r>
          </a:p>
          <a:p>
            <a:endParaRPr lang="en-US" dirty="0" smtClean="0"/>
          </a:p>
          <a:p>
            <a:r>
              <a:rPr lang="en-US" dirty="0" smtClean="0"/>
              <a:t>3) A choice of “initial data” for the value and derivative of xi on the background worldline.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5867400"/>
            <a:ext cx="14859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4724400"/>
            <a:ext cx="296227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715000" y="4343400"/>
            <a:ext cx="27413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(A and B obey transport equations)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762000" y="58674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(A and B are value and derivative of xi on the background worldline)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30" y="1524000"/>
            <a:ext cx="898956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038600" y="533400"/>
            <a:ext cx="4523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Xi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762000"/>
            <a:ext cx="635624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304800"/>
            <a:ext cx="1743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362200" y="304800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Singular Field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048000"/>
            <a:ext cx="4419600" cy="536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914400" y="5334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Choose the second-order singular field to be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4276" y="3533336"/>
            <a:ext cx="102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becomes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18736" y="480060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right-hand-side is the “effective source” and is bounded.  No more “singular boundary condition”.  Numerical integrators happy.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38600" y="2057400"/>
            <a:ext cx="3373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(hats denote extended quantities)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68324" y="2514600"/>
            <a:ext cx="2532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Then Einstein’s equation,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66800" y="5638800"/>
            <a:ext cx="731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Pick initial/boundary conditions representing the physics of interest and pick any gauge condition (such as Lorenz on </a:t>
            </a:r>
            <a:r>
              <a:rPr lang="en-US" dirty="0" err="1" smtClean="0">
                <a:solidFill>
                  <a:schemeClr val="tx2"/>
                </a:solidFill>
              </a:rPr>
              <a:t>j</a:t>
            </a:r>
            <a:r>
              <a:rPr lang="en-US" baseline="30000" dirty="0" err="1" smtClean="0">
                <a:solidFill>
                  <a:schemeClr val="tx2"/>
                </a:solidFill>
              </a:rPr>
              <a:t>R</a:t>
            </a:r>
            <a:r>
              <a:rPr lang="en-US" dirty="0" smtClean="0">
                <a:solidFill>
                  <a:schemeClr val="tx2"/>
                </a:solidFill>
              </a:rPr>
              <a:t>) such that </a:t>
            </a:r>
            <a:r>
              <a:rPr lang="en-US" dirty="0" err="1" smtClean="0">
                <a:solidFill>
                  <a:schemeClr val="tx2"/>
                </a:solidFill>
              </a:rPr>
              <a:t>j</a:t>
            </a:r>
            <a:r>
              <a:rPr lang="en-US" baseline="30000" dirty="0" err="1" smtClean="0">
                <a:solidFill>
                  <a:schemeClr val="tx2"/>
                </a:solidFill>
              </a:rPr>
              <a:t>R</a:t>
            </a:r>
            <a:r>
              <a:rPr lang="en-US" dirty="0" smtClean="0">
                <a:solidFill>
                  <a:schemeClr val="tx2"/>
                </a:solidFill>
              </a:rPr>
              <a:t> is C^1.  </a:t>
            </a:r>
            <a:r>
              <a:rPr lang="en-US" b="1" dirty="0" smtClean="0">
                <a:solidFill>
                  <a:schemeClr val="tx2"/>
                </a:solidFill>
              </a:rPr>
              <a:t>Then j = </a:t>
            </a:r>
            <a:r>
              <a:rPr lang="en-US" b="1" dirty="0" err="1" smtClean="0">
                <a:solidFill>
                  <a:schemeClr val="tx2"/>
                </a:solidFill>
              </a:rPr>
              <a:t>j</a:t>
            </a:r>
            <a:r>
              <a:rPr lang="en-US" b="1" baseline="30000" dirty="0" err="1" smtClean="0">
                <a:solidFill>
                  <a:schemeClr val="tx2"/>
                </a:solidFill>
              </a:rPr>
              <a:t>R</a:t>
            </a:r>
            <a:r>
              <a:rPr lang="en-US" b="1" dirty="0" err="1" smtClean="0">
                <a:solidFill>
                  <a:schemeClr val="tx2"/>
                </a:solidFill>
              </a:rPr>
              <a:t>+j</a:t>
            </a:r>
            <a:r>
              <a:rPr lang="en-US" b="1" baseline="30000" dirty="0" err="1" smtClean="0">
                <a:solidFill>
                  <a:schemeClr val="tx2"/>
                </a:solidFill>
              </a:rPr>
              <a:t>S</a:t>
            </a:r>
            <a:r>
              <a:rPr lang="en-US" b="1" dirty="0" smtClean="0">
                <a:solidFill>
                  <a:schemeClr val="tx2"/>
                </a:solidFill>
              </a:rPr>
              <a:t> is the physical metric perturbation expressed in a P-smooth gauge.</a:t>
            </a: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2705" y="4038600"/>
            <a:ext cx="522489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6597373" y="4038600"/>
            <a:ext cx="22860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21173" y="3733800"/>
            <a:ext cx="903132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Can drop!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2166505" y="3962400"/>
            <a:ext cx="3657600" cy="6858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70672" y="15240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Choose an arbitrary extension of </a:t>
            </a:r>
            <a:r>
              <a:rPr lang="en-US" dirty="0" err="1" smtClean="0"/>
              <a:t>jS</a:t>
            </a:r>
            <a:r>
              <a:rPr lang="en-US" dirty="0" smtClean="0"/>
              <a:t> to the entire manifold and define 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1981200"/>
            <a:ext cx="1371600" cy="511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1038664"/>
            <a:ext cx="1676400" cy="41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33400"/>
            <a:ext cx="716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provides a prescription for computing the metric of a small body through second order in its size/mass.  </a:t>
            </a:r>
            <a:r>
              <a:rPr lang="en-US" u="sng" dirty="0" smtClean="0"/>
              <a:t>You can do a lot with just this</a:t>
            </a:r>
            <a:r>
              <a:rPr lang="en-US" dirty="0" smtClean="0"/>
              <a:t>: fluxes, snapshot waveforms, etc.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1928" y="1905000"/>
            <a:ext cx="744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But what about the motion?  Actually, with all this hard work done, it’s trivial.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81000" y="1676400"/>
            <a:ext cx="845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7788" y="2402056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secret is that we chose this P gauge to be “mass centered”:</a:t>
            </a:r>
          </a:p>
          <a:p>
            <a:endParaRPr lang="en-US" dirty="0" smtClean="0"/>
          </a:p>
          <a:p>
            <a:r>
              <a:rPr lang="en-US" b="1" dirty="0" smtClean="0"/>
              <a:t>If you take the near-zone limit of the P-gauge metric perturbation, then the near-zone metric is just the ordinary Schwarzschild metric in isotropic coordinates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1784" y="3787724"/>
            <a:ext cx="7560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So, we say that the perturbed position of the particle </a:t>
            </a:r>
            <a:r>
              <a:rPr lang="en-US" b="1" dirty="0" smtClean="0"/>
              <a:t>vanishes</a:t>
            </a:r>
            <a:r>
              <a:rPr lang="en-US" dirty="0" smtClean="0"/>
              <a:t> in P gauge</a:t>
            </a:r>
            <a:r>
              <a:rPr lang="en-US" b="1" dirty="0" smtClean="0"/>
              <a:t>.</a:t>
            </a:r>
          </a:p>
          <a:p>
            <a:r>
              <a:rPr lang="en-US" dirty="0" smtClean="0"/>
              <a:t>But we worked in P-smooth gauges.  What is the description there?  Well, how does a point on the manifold “change” under a gauge transformation…</a:t>
            </a:r>
            <a:endParaRPr lang="en-US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5638800"/>
            <a:ext cx="2362200" cy="74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4876800"/>
            <a:ext cx="4724400" cy="50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905000" y="5791200"/>
            <a:ext cx="248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 perturbed position: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2272" y="621268"/>
            <a:ext cx="6217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So, we need to find the gauge vectors.  Or do we?  Here’s a trick: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5609" y="1447800"/>
            <a:ext cx="47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Let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447800"/>
            <a:ext cx="160866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95600" y="1447800"/>
            <a:ext cx="4501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where this equation holds </a:t>
            </a:r>
            <a:r>
              <a:rPr lang="en-US" u="sng" dirty="0" smtClean="0"/>
              <a:t>only in the P gauge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3810000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Since the background motion is geodesic, vanishing perturbed motion means that the motion is geodesic in                               . </a:t>
            </a:r>
          </a:p>
          <a:p>
            <a:endParaRPr lang="en-US" dirty="0" smtClean="0"/>
          </a:p>
          <a:p>
            <a:r>
              <a:rPr lang="en-US" dirty="0" smtClean="0"/>
              <a:t>This is an invariant statement and holds in any gauge!   The motion is </a:t>
            </a:r>
            <a:r>
              <a:rPr lang="en-US" b="1" dirty="0" smtClean="0"/>
              <a:t>geodesic in the BG fields.</a:t>
            </a:r>
            <a:r>
              <a:rPr lang="en-US" dirty="0" smtClean="0"/>
              <a:t>  This can be simply related to the regular fields that arise in practice, completing the prescription for determining the metric and motion.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0106" y="4134310"/>
            <a:ext cx="1489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62000" y="2133600"/>
            <a:ext cx="2911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a P smooth gauge we have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2057400"/>
            <a:ext cx="3714750" cy="56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1" y="2667000"/>
            <a:ext cx="2590800" cy="92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828800" y="5943600"/>
            <a:ext cx="6128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Recall</a:t>
            </a:r>
            <a:endParaRPr lang="en-US" sz="14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5867400"/>
            <a:ext cx="2902788" cy="45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6407988" y="6248400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712788" y="6248400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tx2"/>
                </a:solidFill>
              </a:rPr>
              <a:t>j</a:t>
            </a:r>
            <a:r>
              <a:rPr lang="en-US" baseline="30000" dirty="0" err="1" smtClean="0">
                <a:solidFill>
                  <a:schemeClr val="tx2"/>
                </a:solidFill>
              </a:rPr>
              <a:t>BG</a:t>
            </a:r>
            <a:endParaRPr lang="en-US" baseline="30000" dirty="0">
              <a:solidFill>
                <a:schemeClr val="tx2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67000" y="5943600"/>
            <a:ext cx="1295400" cy="344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Straight Connector 22"/>
          <p:cNvCxnSpPr/>
          <p:nvPr/>
        </p:nvCxnSpPr>
        <p:spPr>
          <a:xfrm>
            <a:off x="3361426" y="6264218"/>
            <a:ext cx="5715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0374" y="625415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2"/>
                </a:solidFill>
              </a:rPr>
              <a:t>h</a:t>
            </a:r>
            <a:r>
              <a:rPr lang="en-US" baseline="30000" dirty="0" err="1" smtClean="0">
                <a:solidFill>
                  <a:schemeClr val="tx2"/>
                </a:solidFill>
              </a:rPr>
              <a:t>BG</a:t>
            </a:r>
            <a:endParaRPr lang="en-US" baseline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4050" y="1419225"/>
            <a:ext cx="529590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667000" y="533400"/>
            <a:ext cx="3286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Second order Motion</a:t>
            </a:r>
            <a:endParaRPr lang="en-US" sz="2800" dirty="0"/>
          </a:p>
        </p:txBody>
      </p:sp>
      <p:sp>
        <p:nvSpPr>
          <p:cNvPr id="7" name="Oval 6"/>
          <p:cNvSpPr/>
          <p:nvPr/>
        </p:nvSpPr>
        <p:spPr>
          <a:xfrm>
            <a:off x="2819400" y="2895600"/>
            <a:ext cx="16764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981200" y="3352800"/>
            <a:ext cx="8382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43000" y="3886200"/>
            <a:ext cx="1248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 smtClean="0">
                <a:solidFill>
                  <a:srgbClr val="1F497D"/>
                </a:solidFill>
              </a:rPr>
              <a:t>“self-force”</a:t>
            </a:r>
            <a:endParaRPr lang="en-US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457200"/>
            <a:ext cx="3567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Motion of Small Bodies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07208" y="1204317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Consider a body that is small compared to the scale of variation of the external universe.  Imagine expanding in the size/mass M of the body.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2974" y="3538270"/>
            <a:ext cx="768216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M^0: zero (geodesic motion).  ~100 years old; many derivations; no controversy.</a:t>
            </a:r>
          </a:p>
          <a:p>
            <a:endParaRPr lang="en-US" dirty="0" smtClean="0"/>
          </a:p>
          <a:p>
            <a:r>
              <a:rPr lang="en-US" dirty="0" smtClean="0"/>
              <a:t>M^1: </a:t>
            </a:r>
            <a:r>
              <a:rPr lang="en-US" dirty="0" err="1" smtClean="0"/>
              <a:t>MiSaTaQuWa</a:t>
            </a:r>
            <a:r>
              <a:rPr lang="en-US" dirty="0" smtClean="0"/>
              <a:t> force. ~15 years old; several derivations; some controversy.</a:t>
            </a:r>
          </a:p>
          <a:p>
            <a:endParaRPr lang="en-US" dirty="0"/>
          </a:p>
          <a:p>
            <a:r>
              <a:rPr lang="en-US" dirty="0" smtClean="0"/>
              <a:t>M^2: no standard expression; much controversy</a:t>
            </a:r>
          </a:p>
          <a:p>
            <a:endParaRPr lang="en-US" dirty="0"/>
          </a:p>
          <a:p>
            <a:r>
              <a:rPr lang="en-US" dirty="0" err="1" smtClean="0"/>
              <a:t>M^n</a:t>
            </a:r>
            <a:r>
              <a:rPr lang="en-US" dirty="0" smtClean="0"/>
              <a:t>: ???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05774" y="3004870"/>
            <a:ext cx="4115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the acceleration of the </a:t>
            </a:r>
            <a:r>
              <a:rPr lang="en-US" dirty="0" err="1" smtClean="0"/>
              <a:t>worldline</a:t>
            </a:r>
            <a:r>
              <a:rPr lang="en-US" dirty="0" smtClean="0"/>
              <a:t>?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1210574" y="4595509"/>
            <a:ext cx="6226228" cy="789421"/>
            <a:chOff x="1219200" y="3709356"/>
            <a:chExt cx="6226228" cy="789421"/>
          </a:xfrm>
        </p:grpSpPr>
        <p:sp>
          <p:nvSpPr>
            <p:cNvPr id="20" name="Oval 19"/>
            <p:cNvSpPr/>
            <p:nvPr/>
          </p:nvSpPr>
          <p:spPr>
            <a:xfrm>
              <a:off x="1219200" y="3709356"/>
              <a:ext cx="4953000" cy="4572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19600" y="4191000"/>
              <a:ext cx="30258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chemeClr val="tx2"/>
                  </a:solidFill>
                </a:rPr>
                <a:t>“second order gravitational self-force”</a:t>
              </a:r>
              <a:endParaRPr lang="en-US" sz="14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905774" y="210053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At least to some finite order in M</a:t>
            </a:r>
            <a:r>
              <a:rPr lang="en-US" dirty="0" smtClean="0"/>
              <a:t>, one would expect to be able to describe the body as following a </a:t>
            </a:r>
            <a:r>
              <a:rPr lang="en-US" dirty="0" err="1" smtClean="0"/>
              <a:t>worldline</a:t>
            </a:r>
            <a:r>
              <a:rPr lang="en-US" dirty="0" smtClean="0"/>
              <a:t> in a background spacetime.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00400" y="314980"/>
            <a:ext cx="25603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The Prescription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219200"/>
            <a:ext cx="7848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/>
              <a:t>Choose a vacuum background spacetime and geodesic.</a:t>
            </a:r>
          </a:p>
          <a:p>
            <a:pPr marL="342900" indent="-342900">
              <a:buAutoNum type="arabicParenR"/>
            </a:pPr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Find a coordinate transformation between your favorite global coordinate system and my favorite local coordinate system (“RWZ coordinates”).</a:t>
            </a:r>
          </a:p>
          <a:p>
            <a:pPr marL="342900" indent="-342900">
              <a:buAutoNum type="arabicParenR"/>
            </a:pPr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Compute </a:t>
            </a:r>
            <a:r>
              <a:rPr lang="en-US" dirty="0" err="1" smtClean="0"/>
              <a:t>h</a:t>
            </a:r>
            <a:r>
              <a:rPr lang="en-US" baseline="30000" dirty="0" err="1" smtClean="0"/>
              <a:t>S</a:t>
            </a:r>
            <a:r>
              <a:rPr lang="en-US" dirty="0" smtClean="0"/>
              <a:t> from the RWZ formula I give, choose an extension and compute the effective source, and solve for </a:t>
            </a:r>
            <a:r>
              <a:rPr lang="en-US" dirty="0" err="1" smtClean="0"/>
              <a:t>h</a:t>
            </a:r>
            <a:r>
              <a:rPr lang="en-US" baseline="30000" dirty="0" err="1" smtClean="0"/>
              <a:t>R</a:t>
            </a:r>
            <a:r>
              <a:rPr lang="en-US" dirty="0" smtClean="0"/>
              <a:t> in some convenient gauge.</a:t>
            </a:r>
          </a:p>
          <a:p>
            <a:pPr marL="342900" indent="-342900">
              <a:buAutoNum type="arabicParenR"/>
            </a:pPr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Integrate some transport equations along the worldline to determine A and B, choosing trivial initial data.  (A is the first-order motion.)</a:t>
            </a:r>
          </a:p>
          <a:p>
            <a:pPr marL="342900" indent="-342900">
              <a:buAutoNum type="arabicParenR"/>
            </a:pPr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Compute </a:t>
            </a:r>
            <a:r>
              <a:rPr lang="en-US" dirty="0" err="1" smtClean="0"/>
              <a:t>j</a:t>
            </a:r>
            <a:r>
              <a:rPr lang="en-US" baseline="30000" dirty="0" err="1" smtClean="0"/>
              <a:t>S</a:t>
            </a:r>
            <a:r>
              <a:rPr lang="en-US" dirty="0" smtClean="0"/>
              <a:t> from the RWZ formula I give (involving also </a:t>
            </a:r>
            <a:r>
              <a:rPr lang="en-US" dirty="0" err="1" smtClean="0"/>
              <a:t>h</a:t>
            </a:r>
            <a:r>
              <a:rPr lang="en-US" baseline="30000" dirty="0" err="1" smtClean="0"/>
              <a:t>R</a:t>
            </a:r>
            <a:r>
              <a:rPr lang="en-US" dirty="0" err="1" smtClean="0"/>
              <a:t>,A,B</a:t>
            </a:r>
            <a:r>
              <a:rPr lang="en-US" dirty="0" smtClean="0"/>
              <a:t>), choose an extension and compute the second-order effective source, and solve for </a:t>
            </a:r>
            <a:r>
              <a:rPr lang="en-US" dirty="0" err="1" smtClean="0"/>
              <a:t>j</a:t>
            </a:r>
            <a:r>
              <a:rPr lang="en-US" baseline="30000" dirty="0" err="1" smtClean="0"/>
              <a:t>R</a:t>
            </a:r>
            <a:r>
              <a:rPr lang="en-US" dirty="0" smtClean="0"/>
              <a:t> a a convenient gauge.</a:t>
            </a:r>
          </a:p>
          <a:p>
            <a:pPr marL="342900" indent="-342900">
              <a:buAutoNum type="arabicParenR"/>
            </a:pPr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Integrate some more transport equations to get the second perturbed motion in your gauge.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4200" y="381000"/>
            <a:ext cx="3026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What I have done…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066800"/>
            <a:ext cx="716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Given a prescription for computing the second order metric and motion perturbation of a small body.</a:t>
            </a:r>
          </a:p>
          <a:p>
            <a:endParaRPr lang="en-US" dirty="0" smtClean="0"/>
          </a:p>
          <a:p>
            <a:r>
              <a:rPr lang="en-US" dirty="0" smtClean="0"/>
              <a:t>Good for local-in-time observables.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95600" y="2408872"/>
            <a:ext cx="3425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What I haven’t done…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3018472"/>
            <a:ext cx="716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Told you how to compute a long-term inspiral waveform.</a:t>
            </a:r>
          </a:p>
          <a:p>
            <a:endParaRPr lang="en-US" dirty="0" smtClean="0"/>
          </a:p>
          <a:p>
            <a:r>
              <a:rPr lang="en-US" dirty="0" smtClean="0"/>
              <a:t>However, one should be able to apply adiabatic approaches (Mino; Hinderer and Flanagan) or self-consistent approaches, </a:t>
            </a:r>
            <a:r>
              <a:rPr lang="en-US" u="sng" dirty="0" smtClean="0"/>
              <a:t>provided the role of gauge can be understood.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55626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Understand the role of gauge in adiabatic and self-consistent approaches.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514600" y="4724400"/>
            <a:ext cx="3833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What I would like to do…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3352800" y="5105400"/>
            <a:ext cx="15377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(or see others do!)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21000" contrast="-28000"/>
          </a:blip>
          <a:srcRect/>
          <a:stretch>
            <a:fillRect/>
          </a:stretch>
        </p:blipFill>
        <p:spPr bwMode="auto">
          <a:xfrm>
            <a:off x="1219200" y="609600"/>
            <a:ext cx="6324600" cy="5843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733800" y="2057400"/>
            <a:ext cx="798617" cy="52322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Fine</a:t>
            </a:r>
            <a:endParaRPr lang="en-US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809750"/>
            <a:ext cx="39528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286000" y="533400"/>
            <a:ext cx="4606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Difficulties with Point Particles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897148" y="1295400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Point particle sources don’t make sense in GR (</a:t>
            </a:r>
            <a:r>
              <a:rPr lang="en-US" dirty="0" err="1" smtClean="0"/>
              <a:t>Geroch</a:t>
            </a:r>
            <a:r>
              <a:rPr lang="en-US" dirty="0" smtClean="0"/>
              <a:t> and </a:t>
            </a:r>
            <a:r>
              <a:rPr lang="en-US" dirty="0" err="1" smtClean="0"/>
              <a:t>Traschen</a:t>
            </a:r>
            <a:r>
              <a:rPr lang="en-US" dirty="0" smtClean="0"/>
              <a:t> 1987)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31652" y="2760452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could try to fix things by taking M small,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0600" y="419100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Now the equation is linear and makes sense. What about going to order M^2?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905000" y="1828800"/>
            <a:ext cx="3733800" cy="762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91200" y="1981200"/>
            <a:ext cx="2357568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no mathematical meaning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276600"/>
            <a:ext cx="5029200" cy="72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086600" y="3429000"/>
            <a:ext cx="112242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</a:rPr>
              <a:t>meaningful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48400" y="5715000"/>
            <a:ext cx="2357568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no mathematical meaning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4724400"/>
            <a:ext cx="6019800" cy="83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Straight Arrow Connector 28"/>
          <p:cNvCxnSpPr/>
          <p:nvPr/>
        </p:nvCxnSpPr>
        <p:spPr>
          <a:xfrm flipV="1">
            <a:off x="3276600" y="5638800"/>
            <a:ext cx="1524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676400" y="6019800"/>
            <a:ext cx="36775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Involves products of the distribution g</a:t>
            </a:r>
            <a:r>
              <a:rPr lang="en-US" sz="1400" baseline="30000" dirty="0" smtClean="0"/>
              <a:t>(1)</a:t>
            </a:r>
            <a:r>
              <a:rPr lang="en-US" sz="1400" dirty="0" smtClean="0"/>
              <a:t>;</a:t>
            </a:r>
          </a:p>
          <a:p>
            <a:r>
              <a:rPr lang="en-US" sz="1400" dirty="0" smtClean="0"/>
              <a:t>Off Z, diverges as (x-Z)</a:t>
            </a:r>
            <a:r>
              <a:rPr lang="en-US" sz="1400" baseline="30000" dirty="0" smtClean="0"/>
              <a:t>-4</a:t>
            </a:r>
            <a:r>
              <a:rPr lang="en-US" sz="1400" dirty="0" smtClean="0"/>
              <a:t> </a:t>
            </a:r>
            <a:r>
              <a:rPr lang="en-US" sz="1400" dirty="0" smtClean="0">
                <a:sym typeface="Wingdings" pitchFamily="2" charset="2"/>
              </a:rPr>
              <a:t> not locally </a:t>
            </a:r>
            <a:r>
              <a:rPr lang="en-US" sz="1400" dirty="0" err="1" smtClean="0">
                <a:sym typeface="Wingdings" pitchFamily="2" charset="2"/>
              </a:rPr>
              <a:t>integrable</a:t>
            </a:r>
            <a:endParaRPr lang="en-US" sz="1400" dirty="0"/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438400" y="4876800"/>
            <a:ext cx="3733800" cy="762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04920" y="3429000"/>
            <a:ext cx="567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M^1: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322052" y="5029200"/>
            <a:ext cx="609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M^2: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304800" y="2057400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Full GR: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1981200" y="4724400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okay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5638800" y="4721423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okay</a:t>
            </a:r>
            <a:endParaRPr lang="en-US" sz="1400" dirty="0"/>
          </a:p>
        </p:txBody>
      </p:sp>
      <p:sp>
        <p:nvSpPr>
          <p:cNvPr id="40" name="Rectangle 39"/>
          <p:cNvSpPr/>
          <p:nvPr/>
        </p:nvSpPr>
        <p:spPr>
          <a:xfrm>
            <a:off x="2819400" y="5334000"/>
            <a:ext cx="14522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u="sng" dirty="0" smtClean="0"/>
              <a:t>not a distribution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657600"/>
            <a:ext cx="6096000" cy="83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133600" y="381000"/>
            <a:ext cx="48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equation gives the metric of a small body to O(M^2)???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4478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must return to a finite size body and consider a limit of small size/mass M.  One way to do this is with the formalism of SEG &amp; Wald 2008.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9718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motivate our assumptions, consider approximating the Schwarzschild </a:t>
            </a:r>
            <a:r>
              <a:rPr lang="en-US" dirty="0" err="1" smtClean="0"/>
              <a:t>deSitter</a:t>
            </a:r>
            <a:r>
              <a:rPr lang="en-US" dirty="0" smtClean="0"/>
              <a:t> metric by using a parameter lambda,</a:t>
            </a:r>
            <a:endParaRPr lang="en-US" dirty="0"/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85800" y="4648200"/>
            <a:ext cx="777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 smtClean="0"/>
              <a:t>As </a:t>
            </a:r>
            <a:r>
              <a:rPr lang="el-GR" dirty="0">
                <a:sym typeface="Wingdings" pitchFamily="2" charset="2"/>
              </a:rPr>
              <a:t>λ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 smtClean="0">
                <a:sym typeface="Wingdings" pitchFamily="2" charset="2"/>
              </a:rPr>
              <a:t>0 we recover </a:t>
            </a:r>
            <a:r>
              <a:rPr lang="en-US" dirty="0" err="1" smtClean="0">
                <a:sym typeface="Wingdings" pitchFamily="2" charset="2"/>
              </a:rPr>
              <a:t>deSitter</a:t>
            </a:r>
            <a:r>
              <a:rPr lang="en-US" dirty="0" smtClean="0">
                <a:sym typeface="Wingdings" pitchFamily="2" charset="2"/>
              </a:rPr>
              <a:t> (the “background metric”), </a:t>
            </a:r>
            <a:endParaRPr lang="el-GR" dirty="0">
              <a:sym typeface="Wingdings" pitchFamily="2" charset="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5181600"/>
            <a:ext cx="58293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0" y="5791200"/>
            <a:ext cx="587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body has shrunk to zero size and disappeared altogether.</a:t>
            </a:r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381000" y="2514600"/>
            <a:ext cx="8305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762000" y="5257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457200" y="381000"/>
            <a:ext cx="1758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1-param family:</a:t>
            </a: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699868" y="4495800"/>
            <a:ext cx="659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Now the limit as </a:t>
            </a:r>
            <a:r>
              <a:rPr lang="el-GR" dirty="0"/>
              <a:t>λ</a:t>
            </a:r>
            <a:r>
              <a:rPr lang="en-US" dirty="0">
                <a:sym typeface="Wingdings" pitchFamily="2" charset="2"/>
              </a:rPr>
              <a:t>0 yields the “body metric” of Schwarzschild,</a:t>
            </a:r>
          </a:p>
        </p:txBody>
      </p:sp>
      <p:sp>
        <p:nvSpPr>
          <p:cNvPr id="24609" name="Line 33"/>
          <p:cNvSpPr>
            <a:spLocks noChangeShapeType="1"/>
          </p:cNvSpPr>
          <p:nvPr/>
        </p:nvSpPr>
        <p:spPr bwMode="auto">
          <a:xfrm>
            <a:off x="381000" y="1104900"/>
            <a:ext cx="838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11" name="Text Box 35"/>
          <p:cNvSpPr txBox="1">
            <a:spLocks noChangeArrowheads="1"/>
          </p:cNvSpPr>
          <p:nvPr/>
        </p:nvSpPr>
        <p:spPr bwMode="auto">
          <a:xfrm>
            <a:off x="685800" y="5943600"/>
            <a:ext cx="7026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This procedure has “zoomed in” on the body, because the coordinates scale at the same rate as the body.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685800" y="1371600"/>
            <a:ext cx="6700168" cy="722313"/>
            <a:chOff x="685800" y="1371600"/>
            <a:chExt cx="6700168" cy="722313"/>
          </a:xfrm>
        </p:grpSpPr>
        <p:sp>
          <p:nvSpPr>
            <p:cNvPr id="24582" name="Text Box 6"/>
            <p:cNvSpPr txBox="1">
              <a:spLocks noChangeArrowheads="1"/>
            </p:cNvSpPr>
            <p:nvPr/>
          </p:nvSpPr>
          <p:spPr bwMode="auto">
            <a:xfrm>
              <a:off x="685800" y="1371600"/>
              <a:ext cx="670016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/>
                <a:t>But there is another interesting limit.  Introduce “scaled </a:t>
              </a:r>
              <a:r>
                <a:rPr lang="en-US" dirty="0" smtClean="0"/>
                <a:t>coordinates” </a:t>
              </a:r>
              <a:endParaRPr lang="en-US" dirty="0"/>
            </a:p>
          </p:txBody>
        </p:sp>
        <p:sp>
          <p:nvSpPr>
            <p:cNvPr id="24584" name="Text Box 8"/>
            <p:cNvSpPr txBox="1">
              <a:spLocks noChangeArrowheads="1"/>
            </p:cNvSpPr>
            <p:nvPr/>
          </p:nvSpPr>
          <p:spPr bwMode="auto">
            <a:xfrm>
              <a:off x="3276600" y="1727200"/>
              <a:ext cx="2660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/>
                <a:t>and the family becomes,</a:t>
              </a: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2000" y="1734428"/>
              <a:ext cx="249555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0625" y="2286000"/>
            <a:ext cx="77247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3"/>
          <p:cNvGrpSpPr/>
          <p:nvPr/>
        </p:nvGrpSpPr>
        <p:grpSpPr>
          <a:xfrm>
            <a:off x="671732" y="3124200"/>
            <a:ext cx="6151053" cy="394629"/>
            <a:chOff x="762000" y="3124200"/>
            <a:chExt cx="6151053" cy="394629"/>
          </a:xfrm>
        </p:grpSpPr>
        <p:sp>
          <p:nvSpPr>
            <p:cNvPr id="24589" name="Text Box 13"/>
            <p:cNvSpPr txBox="1">
              <a:spLocks noChangeArrowheads="1"/>
            </p:cNvSpPr>
            <p:nvPr/>
          </p:nvSpPr>
          <p:spPr bwMode="auto">
            <a:xfrm>
              <a:off x="762000" y="3135313"/>
              <a:ext cx="359476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/>
                <a:t>Also introduce a </a:t>
              </a:r>
              <a:r>
                <a:rPr lang="en-US" dirty="0" smtClean="0"/>
                <a:t>new</a:t>
              </a:r>
              <a:r>
                <a:rPr lang="en-US" dirty="0"/>
                <a:t>, scaled </a:t>
              </a:r>
              <a:r>
                <a:rPr lang="en-US" i="1" dirty="0"/>
                <a:t>metric</a:t>
              </a:r>
            </a:p>
          </p:txBody>
        </p:sp>
        <p:sp>
          <p:nvSpPr>
            <p:cNvPr id="24591" name="Text Box 15"/>
            <p:cNvSpPr txBox="1">
              <a:spLocks noChangeArrowheads="1"/>
            </p:cNvSpPr>
            <p:nvPr/>
          </p:nvSpPr>
          <p:spPr bwMode="auto">
            <a:xfrm>
              <a:off x="5535103" y="3124200"/>
              <a:ext cx="1377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/>
                <a:t>and you get</a:t>
              </a:r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60488" y="3166404"/>
              <a:ext cx="122872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2525" y="3615396"/>
            <a:ext cx="692467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85850" y="4953000"/>
            <a:ext cx="546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2" y="180536"/>
            <a:ext cx="646814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1" y="762000"/>
            <a:ext cx="723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assume a one-parameter-family g(</a:t>
            </a:r>
            <a:r>
              <a:rPr lang="el-GR" dirty="0" smtClean="0"/>
              <a:t>λ</a:t>
            </a:r>
            <a:r>
              <a:rPr lang="en-US" dirty="0" smtClean="0"/>
              <a:t>) where ordinary and scaled limits of this sort exist and are smoothly related to each other in a certain sense.  The main output is a form of the </a:t>
            </a:r>
            <a:r>
              <a:rPr lang="en-US" dirty="0" err="1" smtClean="0"/>
              <a:t>perturbative</a:t>
            </a:r>
            <a:r>
              <a:rPr lang="en-US" dirty="0" smtClean="0"/>
              <a:t> metric,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05000"/>
            <a:ext cx="71628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2000" y="5334000"/>
            <a:ext cx="5897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(Notice how this behavior was present in the example family,</a:t>
            </a:r>
            <a:endParaRPr lang="en-US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5715000"/>
            <a:ext cx="646814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7796844" y="5891844"/>
            <a:ext cx="255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350520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These coordinates have the background </a:t>
            </a:r>
            <a:r>
              <a:rPr lang="en-US" sz="1400" dirty="0" err="1" smtClean="0"/>
              <a:t>worldline</a:t>
            </a:r>
            <a:r>
              <a:rPr lang="en-US" sz="1400" dirty="0" smtClean="0"/>
              <a:t> of the particle (the place where it “disappeared to”) at r=0.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4419600"/>
            <a:ext cx="7543800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The </a:t>
            </a:r>
            <a:r>
              <a:rPr lang="en-US" b="1" dirty="0" err="1" smtClean="0">
                <a:solidFill>
                  <a:schemeClr val="tx2"/>
                </a:solidFill>
              </a:rPr>
              <a:t>n^th</a:t>
            </a:r>
            <a:r>
              <a:rPr lang="en-US" b="1" dirty="0" smtClean="0">
                <a:solidFill>
                  <a:schemeClr val="tx2"/>
                </a:solidFill>
              </a:rPr>
              <a:t> order perturbation diverges as 1/</a:t>
            </a:r>
            <a:r>
              <a:rPr lang="en-US" b="1" dirty="0" err="1" smtClean="0">
                <a:solidFill>
                  <a:schemeClr val="tx2"/>
                </a:solidFill>
              </a:rPr>
              <a:t>r^n</a:t>
            </a:r>
            <a:r>
              <a:rPr lang="en-US" b="1" dirty="0" smtClean="0">
                <a:solidFill>
                  <a:schemeClr val="tx2"/>
                </a:solidFill>
              </a:rPr>
              <a:t> near the background </a:t>
            </a:r>
            <a:r>
              <a:rPr lang="en-US" b="1" dirty="0" err="1" smtClean="0">
                <a:solidFill>
                  <a:schemeClr val="tx2"/>
                </a:solidFill>
              </a:rPr>
              <a:t>worldline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0" y="3657600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a</a:t>
            </a:r>
            <a:r>
              <a:rPr lang="en-US" sz="1400" baseline="-25000" dirty="0" err="1" smtClean="0"/>
              <a:t>nm</a:t>
            </a:r>
            <a:r>
              <a:rPr lang="en-US" sz="1400" dirty="0" smtClean="0"/>
              <a:t> are functions of time and angles 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533400"/>
            <a:ext cx="2927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Einstein’s equation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219200"/>
            <a:ext cx="3548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perturbed Einstein equations…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828800"/>
            <a:ext cx="46386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90600" y="3124200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…together with the assumed (singular) metric form contain the complete information about the metric perturbations.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553200" y="19812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g: background (smooth)</a:t>
            </a:r>
          </a:p>
          <a:p>
            <a:r>
              <a:rPr lang="en-US" sz="1200" dirty="0" smtClean="0"/>
              <a:t>h: first </a:t>
            </a:r>
            <a:r>
              <a:rPr lang="en-US" sz="1200" dirty="0" err="1" smtClean="0"/>
              <a:t>perutrbation</a:t>
            </a:r>
            <a:r>
              <a:rPr lang="en-US" sz="1200" dirty="0" smtClean="0"/>
              <a:t> (1/r)</a:t>
            </a:r>
          </a:p>
          <a:p>
            <a:r>
              <a:rPr lang="en-US" sz="1200" dirty="0" smtClean="0"/>
              <a:t>j: second perturbation (1/r^2)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781800" y="1752600"/>
            <a:ext cx="10799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New notation: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066800" y="4038600"/>
            <a:ext cx="4763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Okay, great.  How do you find h and j in practice?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05000" y="4548426"/>
            <a:ext cx="7010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</a:t>
            </a:r>
            <a:r>
              <a:rPr lang="en-US" dirty="0" err="1" smtClean="0"/>
              <a:t>SEG&amp;Wald</a:t>
            </a:r>
            <a:r>
              <a:rPr lang="en-US" dirty="0" smtClean="0"/>
              <a:t> we proved that, at first order, the above description is equivalent to the </a:t>
            </a:r>
            <a:r>
              <a:rPr lang="en-US" dirty="0" err="1" smtClean="0"/>
              <a:t>linearized</a:t>
            </a:r>
            <a:r>
              <a:rPr lang="en-US" dirty="0" smtClean="0"/>
              <a:t> Einstein equation sourced by a point </a:t>
            </a:r>
            <a:r>
              <a:rPr lang="en-US" dirty="0" err="1" smtClean="0"/>
              <a:t>paticle</a:t>
            </a:r>
            <a:r>
              <a:rPr lang="en-US" dirty="0" smtClean="0"/>
              <a:t>.</a:t>
            </a:r>
          </a:p>
          <a:p>
            <a:r>
              <a:rPr lang="en-US" sz="1400" i="1" dirty="0" smtClean="0"/>
              <a:t>(This </a:t>
            </a:r>
            <a:r>
              <a:rPr lang="en-US" sz="1400" i="1" u="sng" dirty="0" smtClean="0"/>
              <a:t>derives</a:t>
            </a:r>
            <a:r>
              <a:rPr lang="en-US" sz="1400" i="1" dirty="0" smtClean="0"/>
              <a:t> the point particle description from extended bodies!  See also Pound’s work.)</a:t>
            </a:r>
            <a:endParaRPr lang="en-US" sz="14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828800" y="55626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But what do we do at second order, which doesn’t play nice with point particles?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533400"/>
            <a:ext cx="5138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Answer: Effective Source Method!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2954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Barack and </a:t>
            </a:r>
            <a:r>
              <a:rPr lang="en-US" dirty="0" err="1" smtClean="0"/>
              <a:t>Golbourn</a:t>
            </a:r>
            <a:r>
              <a:rPr lang="en-US" dirty="0" smtClean="0"/>
              <a:t> and </a:t>
            </a:r>
            <a:r>
              <a:rPr lang="en-US" dirty="0" err="1" smtClean="0"/>
              <a:t>Detweiler</a:t>
            </a:r>
            <a:r>
              <a:rPr lang="en-US" dirty="0" smtClean="0"/>
              <a:t> and Vega introduced a technique for determining the field of a point particle by considering smooth sources.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2057400"/>
            <a:ext cx="701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can recast their method in our language </a:t>
            </a:r>
            <a:r>
              <a:rPr lang="en-US" i="1" dirty="0" smtClean="0"/>
              <a:t>without ever mentioning point particles</a:t>
            </a:r>
            <a:r>
              <a:rPr lang="en-US" dirty="0" smtClean="0"/>
              <a:t>.  Things then generalize to second order.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3048000"/>
            <a:ext cx="701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(The only new wrinkle at first order is the gauge freedom; previous effective source work has considered Lorenz gauge only.)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1219200"/>
            <a:ext cx="1551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know that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381000"/>
            <a:ext cx="6862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Effective source at first order in our approach:</a:t>
            </a:r>
            <a:endParaRPr lang="en-US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219200"/>
            <a:ext cx="2799184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181600" y="1219200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67400" y="1219200"/>
            <a:ext cx="166103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h ~ 1/r near r=0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18288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 some level we have a “singular boundary condition”.  How to remove it?  Solve  analytically for h in series in r.  Find the </a:t>
            </a:r>
            <a:r>
              <a:rPr lang="en-US" i="1" dirty="0" smtClean="0"/>
              <a:t>general solution </a:t>
            </a:r>
            <a:r>
              <a:rPr lang="en-US" dirty="0" smtClean="0"/>
              <a:t>in a </a:t>
            </a:r>
            <a:r>
              <a:rPr lang="en-US" i="1" dirty="0" smtClean="0"/>
              <a:t>particular gauge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762001" y="365760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solution contains free functions.  But note by inspection that we may isolate off  a “singular piece” </a:t>
            </a:r>
            <a:r>
              <a:rPr lang="en-US" dirty="0" err="1" smtClean="0"/>
              <a:t>h</a:t>
            </a:r>
            <a:r>
              <a:rPr lang="en-US" baseline="30000" dirty="0" err="1" smtClean="0"/>
              <a:t>S</a:t>
            </a:r>
            <a:r>
              <a:rPr lang="en-US" dirty="0" smtClean="0"/>
              <a:t> such that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2582592"/>
            <a:ext cx="5048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/>
          <p:cNvSpPr txBox="1"/>
          <p:nvPr/>
        </p:nvSpPr>
        <p:spPr>
          <a:xfrm>
            <a:off x="3429000" y="3276600"/>
            <a:ext cx="21388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(explicit expressions given)</a:t>
            </a:r>
            <a:endParaRPr lang="en-US" sz="1400" dirty="0"/>
          </a:p>
        </p:txBody>
      </p:sp>
      <p:cxnSp>
        <p:nvCxnSpPr>
          <p:cNvPr id="52" name="Straight Arrow Connector 51"/>
          <p:cNvCxnSpPr/>
          <p:nvPr/>
        </p:nvCxnSpPr>
        <p:spPr>
          <a:xfrm flipH="1" flipV="1">
            <a:off x="5029200" y="3124200"/>
            <a:ext cx="762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 flipV="1">
            <a:off x="2819400" y="3124200"/>
            <a:ext cx="8382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 flipV="1">
            <a:off x="4191000" y="3124200"/>
            <a:ext cx="762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447800" y="4572000"/>
            <a:ext cx="74299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err="1" smtClean="0"/>
              <a:t>h</a:t>
            </a:r>
            <a:r>
              <a:rPr lang="en-US" baseline="30000" dirty="0" err="1" smtClean="0"/>
              <a:t>S</a:t>
            </a:r>
            <a:r>
              <a:rPr lang="en-US" dirty="0" smtClean="0"/>
              <a:t> has no free functions (depends only on M and background curvature)</a:t>
            </a:r>
          </a:p>
          <a:p>
            <a:pPr marL="342900" indent="-342900">
              <a:buAutoNum type="arabicParenR"/>
            </a:pPr>
            <a:endParaRPr lang="en-US" dirty="0" smtClean="0"/>
          </a:p>
          <a:p>
            <a:pPr marL="342900" indent="-342900">
              <a:buFontTx/>
              <a:buAutoNum type="arabicParenR"/>
            </a:pPr>
            <a:r>
              <a:rPr lang="en-US" dirty="0" err="1" smtClean="0"/>
              <a:t>h</a:t>
            </a:r>
            <a:r>
              <a:rPr lang="en-US" baseline="30000" dirty="0" err="1" smtClean="0"/>
              <a:t>P</a:t>
            </a:r>
            <a:r>
              <a:rPr lang="en-US" dirty="0" smtClean="0"/>
              <a:t> – </a:t>
            </a:r>
            <a:r>
              <a:rPr lang="en-US" dirty="0" err="1" smtClean="0"/>
              <a:t>h</a:t>
            </a:r>
            <a:r>
              <a:rPr lang="en-US" baseline="30000" dirty="0" err="1" smtClean="0"/>
              <a:t>S</a:t>
            </a:r>
            <a:r>
              <a:rPr lang="en-US" dirty="0" smtClean="0"/>
              <a:t> is C^2 at r=0 (or some desired smoothness)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14400" y="5791200"/>
            <a:ext cx="405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Pick this </a:t>
            </a:r>
            <a:r>
              <a:rPr lang="en-US" dirty="0" err="1" smtClean="0"/>
              <a:t>h</a:t>
            </a:r>
            <a:r>
              <a:rPr lang="en-US" baseline="30000" dirty="0" err="1" smtClean="0"/>
              <a:t>S</a:t>
            </a:r>
            <a:r>
              <a:rPr lang="en-US" dirty="0" smtClean="0"/>
              <a:t> and call it the “singular field”.</a:t>
            </a:r>
            <a:endParaRPr lang="en-US" dirty="0"/>
          </a:p>
        </p:txBody>
      </p:sp>
      <p:sp>
        <p:nvSpPr>
          <p:cNvPr id="66" name="Rectangle 65"/>
          <p:cNvSpPr/>
          <p:nvPr/>
        </p:nvSpPr>
        <p:spPr>
          <a:xfrm>
            <a:off x="2286000" y="1143000"/>
            <a:ext cx="52578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1631</TotalTime>
  <Words>1742</Words>
  <Application>Microsoft Office PowerPoint</Application>
  <PresentationFormat>On-screen Show (4:3)</PresentationFormat>
  <Paragraphs>169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Sam Gralla</dc:creator>
  <cp:lastModifiedBy>sgralla</cp:lastModifiedBy>
  <cp:revision>162</cp:revision>
  <dcterms:created xsi:type="dcterms:W3CDTF">2012-06-06T13:30:33Z</dcterms:created>
  <dcterms:modified xsi:type="dcterms:W3CDTF">2012-06-19T09:29:56Z</dcterms:modified>
</cp:coreProperties>
</file>